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96" d="100"/>
          <a:sy n="96" d="100"/>
        </p:scale>
        <p:origin x="264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8D3A-990D-433B-BF9B-F9A0481A76F9}" type="datetimeFigureOut">
              <a:rPr lang="en-CA" smtClean="0"/>
              <a:t>2020-07-21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E7A-BE29-4476-A45F-03E4CE7F29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9238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8D3A-990D-433B-BF9B-F9A0481A76F9}" type="datetimeFigureOut">
              <a:rPr lang="en-CA" smtClean="0"/>
              <a:t>2020-07-21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E7A-BE29-4476-A45F-03E4CE7F29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949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8D3A-990D-433B-BF9B-F9A0481A76F9}" type="datetimeFigureOut">
              <a:rPr lang="en-CA" smtClean="0"/>
              <a:t>2020-07-21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E7A-BE29-4476-A45F-03E4CE7F29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14577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8D3A-990D-433B-BF9B-F9A0481A76F9}" type="datetimeFigureOut">
              <a:rPr lang="en-CA" smtClean="0"/>
              <a:t>2020-07-21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E7A-BE29-4476-A45F-03E4CE7F29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610808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8D3A-990D-433B-BF9B-F9A0481A76F9}" type="datetimeFigureOut">
              <a:rPr lang="en-CA" smtClean="0"/>
              <a:t>2020-07-21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E7A-BE29-4476-A45F-03E4CE7F29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228269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8D3A-990D-433B-BF9B-F9A0481A76F9}" type="datetimeFigureOut">
              <a:rPr lang="en-CA" smtClean="0"/>
              <a:t>2020-07-21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E7A-BE29-4476-A45F-03E4CE7F29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0664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8D3A-990D-433B-BF9B-F9A0481A76F9}" type="datetimeFigureOut">
              <a:rPr lang="en-CA" smtClean="0"/>
              <a:t>2020-07-21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E7A-BE29-4476-A45F-03E4CE7F29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36999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8D3A-990D-433B-BF9B-F9A0481A76F9}" type="datetimeFigureOut">
              <a:rPr lang="en-CA" smtClean="0"/>
              <a:t>2020-07-21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E7A-BE29-4476-A45F-03E4CE7F29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2812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8D3A-990D-433B-BF9B-F9A0481A76F9}" type="datetimeFigureOut">
              <a:rPr lang="en-CA" smtClean="0"/>
              <a:t>2020-07-21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E7A-BE29-4476-A45F-03E4CE7F29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3253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8D3A-990D-433B-BF9B-F9A0481A76F9}" type="datetimeFigureOut">
              <a:rPr lang="en-CA" smtClean="0"/>
              <a:t>2020-07-21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E7A-BE29-4476-A45F-03E4CE7F29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77095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18D3A-990D-433B-BF9B-F9A0481A76F9}" type="datetimeFigureOut">
              <a:rPr lang="en-CA" smtClean="0"/>
              <a:t>2020-07-21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5EE7A-BE29-4476-A45F-03E4CE7F29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6038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18D3A-990D-433B-BF9B-F9A0481A76F9}" type="datetimeFigureOut">
              <a:rPr lang="en-CA" smtClean="0"/>
              <a:t>2020-07-21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EE7A-BE29-4476-A45F-03E4CE7F290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64400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foster@pamelapowered.com" TargetMode="External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5746F75-FBBA-4A54-8AAF-66EC25B06157}"/>
              </a:ext>
            </a:extLst>
          </p:cNvPr>
          <p:cNvSpPr txBox="1"/>
          <p:nvPr/>
        </p:nvSpPr>
        <p:spPr>
          <a:xfrm>
            <a:off x="341333" y="510439"/>
            <a:ext cx="6049528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dirty="0">
                <a:solidFill>
                  <a:schemeClr val="bg1"/>
                </a:solidFill>
              </a:rPr>
              <a:t>Intake Flow Chart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343F52-4C35-4EDE-92A9-39E72F964182}"/>
              </a:ext>
            </a:extLst>
          </p:cNvPr>
          <p:cNvSpPr txBox="1"/>
          <p:nvPr/>
        </p:nvSpPr>
        <p:spPr>
          <a:xfrm>
            <a:off x="303514" y="2040554"/>
            <a:ext cx="7173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Lead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F9B74EC-6D8F-4C99-B639-2F276290D714}"/>
              </a:ext>
            </a:extLst>
          </p:cNvPr>
          <p:cNvSpPr txBox="1"/>
          <p:nvPr/>
        </p:nvSpPr>
        <p:spPr>
          <a:xfrm>
            <a:off x="281832" y="2661821"/>
            <a:ext cx="10465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First Connection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8D4DCE-C6ED-48F1-B5C2-CA83F84BC1F5}"/>
              </a:ext>
            </a:extLst>
          </p:cNvPr>
          <p:cNvSpPr txBox="1"/>
          <p:nvPr/>
        </p:nvSpPr>
        <p:spPr>
          <a:xfrm>
            <a:off x="281834" y="3728978"/>
            <a:ext cx="7390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Intake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203256F-0DB8-4B16-8DA7-A8F1E824628B}"/>
              </a:ext>
            </a:extLst>
          </p:cNvPr>
          <p:cNvSpPr txBox="1"/>
          <p:nvPr/>
        </p:nvSpPr>
        <p:spPr>
          <a:xfrm>
            <a:off x="281832" y="4556357"/>
            <a:ext cx="98329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Review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ED8C84-2742-4177-B41B-D71E2183113E}"/>
              </a:ext>
            </a:extLst>
          </p:cNvPr>
          <p:cNvSpPr txBox="1"/>
          <p:nvPr/>
        </p:nvSpPr>
        <p:spPr>
          <a:xfrm>
            <a:off x="281832" y="5563857"/>
            <a:ext cx="1359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400" b="1" dirty="0"/>
              <a:t>Prospect Contacted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6B56090-F3DC-4DB3-9D0E-5160B92DDD59}"/>
              </a:ext>
            </a:extLst>
          </p:cNvPr>
          <p:cNvSpPr txBox="1"/>
          <p:nvPr/>
        </p:nvSpPr>
        <p:spPr>
          <a:xfrm>
            <a:off x="341333" y="7236503"/>
            <a:ext cx="13590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b="1" dirty="0"/>
              <a:t>Result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E59D02A-7E5D-4E9C-9E1A-2E5EC22CAA80}"/>
              </a:ext>
            </a:extLst>
          </p:cNvPr>
          <p:cNvSpPr txBox="1"/>
          <p:nvPr/>
        </p:nvSpPr>
        <p:spPr>
          <a:xfrm>
            <a:off x="2259597" y="1989602"/>
            <a:ext cx="857626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Website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770AEB-07E1-446E-9C96-074143CB4DFC}"/>
              </a:ext>
            </a:extLst>
          </p:cNvPr>
          <p:cNvSpPr txBox="1"/>
          <p:nvPr/>
        </p:nvSpPr>
        <p:spPr>
          <a:xfrm>
            <a:off x="3280795" y="1999934"/>
            <a:ext cx="993637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Live Chat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6EC9F3A-7283-485E-ABB1-066250AB1CA3}"/>
              </a:ext>
            </a:extLst>
          </p:cNvPr>
          <p:cNvSpPr txBox="1"/>
          <p:nvPr/>
        </p:nvSpPr>
        <p:spPr>
          <a:xfrm>
            <a:off x="1329673" y="1989601"/>
            <a:ext cx="793132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Phone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BB2BFA1-DFD6-4583-A42B-66B0131A75B3}"/>
              </a:ext>
            </a:extLst>
          </p:cNvPr>
          <p:cNvSpPr txBox="1"/>
          <p:nvPr/>
        </p:nvSpPr>
        <p:spPr>
          <a:xfrm>
            <a:off x="4395172" y="1989601"/>
            <a:ext cx="793132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Facebook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78B5968-B736-4856-994D-ABB085BD6860}"/>
              </a:ext>
            </a:extLst>
          </p:cNvPr>
          <p:cNvSpPr txBox="1"/>
          <p:nvPr/>
        </p:nvSpPr>
        <p:spPr>
          <a:xfrm>
            <a:off x="5309044" y="1988364"/>
            <a:ext cx="1069769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Client Referral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68F3E2-C5A9-4273-B91C-896878A3A342}"/>
              </a:ext>
            </a:extLst>
          </p:cNvPr>
          <p:cNvSpPr txBox="1"/>
          <p:nvPr/>
        </p:nvSpPr>
        <p:spPr>
          <a:xfrm>
            <a:off x="1329672" y="2844214"/>
            <a:ext cx="1129044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Reception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F98E21E-B780-42D4-A09E-CE64387BA602}"/>
              </a:ext>
            </a:extLst>
          </p:cNvPr>
          <p:cNvSpPr txBox="1"/>
          <p:nvPr/>
        </p:nvSpPr>
        <p:spPr>
          <a:xfrm>
            <a:off x="2650799" y="2844213"/>
            <a:ext cx="2537501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1200" dirty="0">
                <a:solidFill>
                  <a:schemeClr val="bg1"/>
                </a:solidFill>
              </a:rPr>
              <a:t>Marketing</a:t>
            </a:r>
          </a:p>
        </p:txBody>
      </p: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C6261CCA-EA4F-47EC-9DE8-9B8C65469BF6}"/>
              </a:ext>
            </a:extLst>
          </p:cNvPr>
          <p:cNvCxnSpPr>
            <a:cxnSpLocks/>
          </p:cNvCxnSpPr>
          <p:nvPr/>
        </p:nvCxnSpPr>
        <p:spPr>
          <a:xfrm>
            <a:off x="3768399" y="2545083"/>
            <a:ext cx="0" cy="309464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27D5C51-7074-4E49-A832-8B20A4D1D0CB}"/>
              </a:ext>
            </a:extLst>
          </p:cNvPr>
          <p:cNvCxnSpPr>
            <a:cxnSpLocks/>
          </p:cNvCxnSpPr>
          <p:nvPr/>
        </p:nvCxnSpPr>
        <p:spPr>
          <a:xfrm>
            <a:off x="2650799" y="2245441"/>
            <a:ext cx="0" cy="299642"/>
          </a:xfrm>
          <a:prstGeom prst="straightConnector1">
            <a:avLst/>
          </a:prstGeom>
          <a:ln w="254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>
            <a:extLst>
              <a:ext uri="{FF2B5EF4-FFF2-40B4-BE49-F238E27FC236}">
                <a16:creationId xmlns:a16="http://schemas.microsoft.com/office/drawing/2014/main" id="{AF61D2D5-9887-492A-842A-D40FF46F09FF}"/>
              </a:ext>
            </a:extLst>
          </p:cNvPr>
          <p:cNvCxnSpPr>
            <a:cxnSpLocks/>
          </p:cNvCxnSpPr>
          <p:nvPr/>
        </p:nvCxnSpPr>
        <p:spPr>
          <a:xfrm>
            <a:off x="3768399" y="2276933"/>
            <a:ext cx="0" cy="268150"/>
          </a:xfrm>
          <a:prstGeom prst="straightConnector1">
            <a:avLst/>
          </a:prstGeom>
          <a:ln w="254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A3B792BB-E643-491A-BE4C-6B47DAA0AC3B}"/>
              </a:ext>
            </a:extLst>
          </p:cNvPr>
          <p:cNvCxnSpPr>
            <a:cxnSpLocks/>
          </p:cNvCxnSpPr>
          <p:nvPr/>
        </p:nvCxnSpPr>
        <p:spPr>
          <a:xfrm>
            <a:off x="4794559" y="2245441"/>
            <a:ext cx="0" cy="299642"/>
          </a:xfrm>
          <a:prstGeom prst="straightConnector1">
            <a:avLst/>
          </a:prstGeom>
          <a:ln w="254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1CFA98A6-1A50-4680-9F6C-097EBA6F4466}"/>
              </a:ext>
            </a:extLst>
          </p:cNvPr>
          <p:cNvCxnSpPr/>
          <p:nvPr/>
        </p:nvCxnSpPr>
        <p:spPr>
          <a:xfrm>
            <a:off x="2650799" y="2545083"/>
            <a:ext cx="214376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32B97107-E9AB-4369-9755-D0F3E56CFDC5}"/>
              </a:ext>
            </a:extLst>
          </p:cNvPr>
          <p:cNvCxnSpPr>
            <a:cxnSpLocks/>
          </p:cNvCxnSpPr>
          <p:nvPr/>
        </p:nvCxnSpPr>
        <p:spPr>
          <a:xfrm>
            <a:off x="1777039" y="2266600"/>
            <a:ext cx="0" cy="577613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8F9A7C49-EFA9-4EDA-A35D-D8991B3E202D}"/>
              </a:ext>
            </a:extLst>
          </p:cNvPr>
          <p:cNvSpPr txBox="1"/>
          <p:nvPr/>
        </p:nvSpPr>
        <p:spPr>
          <a:xfrm>
            <a:off x="2042169" y="3768398"/>
            <a:ext cx="2897212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/>
              <a:t>Clerk/Admin/Intake Specialist</a:t>
            </a:r>
          </a:p>
          <a:p>
            <a:pPr algn="ctr"/>
            <a:r>
              <a:rPr lang="en-CA" sz="1200" dirty="0"/>
              <a:t>(information </a:t>
            </a:r>
            <a:r>
              <a:rPr lang="en-CA" sz="1200" dirty="0" err="1"/>
              <a:t>gatherinG</a:t>
            </a:r>
            <a:r>
              <a:rPr lang="en-CA" sz="1200" dirty="0"/>
              <a:t>)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7F1ED30-2125-4C0D-B57F-E4493D2CD5C1}"/>
              </a:ext>
            </a:extLst>
          </p:cNvPr>
          <p:cNvSpPr txBox="1"/>
          <p:nvPr/>
        </p:nvSpPr>
        <p:spPr>
          <a:xfrm>
            <a:off x="2042168" y="4572690"/>
            <a:ext cx="2872773" cy="67710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>
                <a:solidFill>
                  <a:schemeClr val="bg1"/>
                </a:solidFill>
              </a:rPr>
              <a:t>Assigned Lawyer</a:t>
            </a:r>
          </a:p>
          <a:p>
            <a:pPr algn="ctr"/>
            <a:r>
              <a:rPr lang="en-CA" sz="1200" dirty="0">
                <a:solidFill>
                  <a:schemeClr val="bg1"/>
                </a:solidFill>
              </a:rPr>
              <a:t>(assigned to review)</a:t>
            </a:r>
          </a:p>
          <a:p>
            <a:pPr algn="ctr"/>
            <a:r>
              <a:rPr lang="en-CA" sz="1200" dirty="0">
                <a:solidFill>
                  <a:schemeClr val="bg1"/>
                </a:solidFill>
              </a:rPr>
              <a:t>(handles his own client referral)</a:t>
            </a: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74860AD2-D977-415F-88F7-5D998A3BD6AC}"/>
              </a:ext>
            </a:extLst>
          </p:cNvPr>
          <p:cNvCxnSpPr>
            <a:cxnSpLocks/>
          </p:cNvCxnSpPr>
          <p:nvPr/>
        </p:nvCxnSpPr>
        <p:spPr>
          <a:xfrm flipH="1">
            <a:off x="5786968" y="2240996"/>
            <a:ext cx="45841" cy="2652015"/>
          </a:xfrm>
          <a:prstGeom prst="straightConnector1">
            <a:avLst/>
          </a:prstGeom>
          <a:ln w="254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>
            <a:extLst>
              <a:ext uri="{FF2B5EF4-FFF2-40B4-BE49-F238E27FC236}">
                <a16:creationId xmlns:a16="http://schemas.microsoft.com/office/drawing/2014/main" id="{16DEF51B-7307-4434-BE14-E05342FA0D3F}"/>
              </a:ext>
            </a:extLst>
          </p:cNvPr>
          <p:cNvCxnSpPr>
            <a:cxnSpLocks/>
          </p:cNvCxnSpPr>
          <p:nvPr/>
        </p:nvCxnSpPr>
        <p:spPr>
          <a:xfrm>
            <a:off x="4914941" y="4894248"/>
            <a:ext cx="883270" cy="0"/>
          </a:xfrm>
          <a:prstGeom prst="line">
            <a:avLst/>
          </a:prstGeom>
          <a:ln w="25400"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0C52A0AC-3932-41B5-B07B-A4C77F58154D}"/>
              </a:ext>
            </a:extLst>
          </p:cNvPr>
          <p:cNvCxnSpPr>
            <a:cxnSpLocks/>
          </p:cNvCxnSpPr>
          <p:nvPr/>
        </p:nvCxnSpPr>
        <p:spPr>
          <a:xfrm>
            <a:off x="1777039" y="3420854"/>
            <a:ext cx="200057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D54ED40A-5B00-4D06-81E0-02F015EF1E19}"/>
              </a:ext>
            </a:extLst>
          </p:cNvPr>
          <p:cNvCxnSpPr>
            <a:cxnSpLocks/>
          </p:cNvCxnSpPr>
          <p:nvPr/>
        </p:nvCxnSpPr>
        <p:spPr>
          <a:xfrm>
            <a:off x="1777039" y="3121212"/>
            <a:ext cx="0" cy="299642"/>
          </a:xfrm>
          <a:prstGeom prst="straightConnector1">
            <a:avLst/>
          </a:prstGeom>
          <a:ln w="254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9ADC17E6-AAE5-4A57-A615-DD101624EC56}"/>
              </a:ext>
            </a:extLst>
          </p:cNvPr>
          <p:cNvCxnSpPr>
            <a:cxnSpLocks/>
          </p:cNvCxnSpPr>
          <p:nvPr/>
        </p:nvCxnSpPr>
        <p:spPr>
          <a:xfrm>
            <a:off x="3777613" y="3120232"/>
            <a:ext cx="0" cy="299642"/>
          </a:xfrm>
          <a:prstGeom prst="straightConnector1">
            <a:avLst/>
          </a:prstGeom>
          <a:ln w="254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33649B0C-8DBC-45BC-AD82-23E62DDB6CF7}"/>
              </a:ext>
            </a:extLst>
          </p:cNvPr>
          <p:cNvCxnSpPr>
            <a:cxnSpLocks/>
          </p:cNvCxnSpPr>
          <p:nvPr/>
        </p:nvCxnSpPr>
        <p:spPr>
          <a:xfrm>
            <a:off x="3365212" y="3419874"/>
            <a:ext cx="0" cy="348524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6FC32D99-1BF9-46D9-B887-3861CF532548}"/>
              </a:ext>
            </a:extLst>
          </p:cNvPr>
          <p:cNvCxnSpPr>
            <a:cxnSpLocks/>
          </p:cNvCxnSpPr>
          <p:nvPr/>
        </p:nvCxnSpPr>
        <p:spPr>
          <a:xfrm>
            <a:off x="3365212" y="4260841"/>
            <a:ext cx="0" cy="295516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C47DAEDC-A227-4EE0-9434-86A6E24DCDFD}"/>
              </a:ext>
            </a:extLst>
          </p:cNvPr>
          <p:cNvSpPr txBox="1"/>
          <p:nvPr/>
        </p:nvSpPr>
        <p:spPr>
          <a:xfrm>
            <a:off x="2076764" y="5635870"/>
            <a:ext cx="2872773" cy="492443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>
                <a:solidFill>
                  <a:schemeClr val="bg1"/>
                </a:solidFill>
              </a:rPr>
              <a:t>Lawyer</a:t>
            </a:r>
          </a:p>
          <a:p>
            <a:pPr algn="ctr"/>
            <a:r>
              <a:rPr lang="en-CA" sz="1200" dirty="0">
                <a:solidFill>
                  <a:schemeClr val="bg1"/>
                </a:solidFill>
              </a:rPr>
              <a:t>(connects with prospect to discuss case)</a:t>
            </a:r>
          </a:p>
        </p:txBody>
      </p:sp>
      <p:cxnSp>
        <p:nvCxnSpPr>
          <p:cNvPr id="72" name="Straight Arrow Connector 71">
            <a:extLst>
              <a:ext uri="{FF2B5EF4-FFF2-40B4-BE49-F238E27FC236}">
                <a16:creationId xmlns:a16="http://schemas.microsoft.com/office/drawing/2014/main" id="{EE2E3BCB-B865-4EED-B0BF-1C99AA2DFFD5}"/>
              </a:ext>
            </a:extLst>
          </p:cNvPr>
          <p:cNvCxnSpPr>
            <a:cxnSpLocks/>
          </p:cNvCxnSpPr>
          <p:nvPr/>
        </p:nvCxnSpPr>
        <p:spPr>
          <a:xfrm>
            <a:off x="3366097" y="5249798"/>
            <a:ext cx="0" cy="386072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E262660-357B-4876-9A25-3E5D1861AEA9}"/>
              </a:ext>
            </a:extLst>
          </p:cNvPr>
          <p:cNvCxnSpPr>
            <a:cxnSpLocks/>
          </p:cNvCxnSpPr>
          <p:nvPr/>
        </p:nvCxnSpPr>
        <p:spPr>
          <a:xfrm>
            <a:off x="1894194" y="6621254"/>
            <a:ext cx="3608555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71759AB4-72C8-4826-9ACC-B9B1F42C5388}"/>
              </a:ext>
            </a:extLst>
          </p:cNvPr>
          <p:cNvSpPr txBox="1"/>
          <p:nvPr/>
        </p:nvSpPr>
        <p:spPr>
          <a:xfrm>
            <a:off x="2390206" y="7204154"/>
            <a:ext cx="926136" cy="86177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1400" dirty="0">
                <a:solidFill>
                  <a:schemeClr val="bg1"/>
                </a:solidFill>
              </a:rPr>
              <a:t>Refer Out </a:t>
            </a:r>
          </a:p>
          <a:p>
            <a:pPr algn="ctr"/>
            <a:r>
              <a:rPr lang="en-CA" sz="1200" dirty="0">
                <a:solidFill>
                  <a:schemeClr val="bg1"/>
                </a:solidFill>
              </a:rPr>
              <a:t>(send to a trusted firm)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6172C00-C7E9-4CBE-94CC-9F3A469DE64F}"/>
              </a:ext>
            </a:extLst>
          </p:cNvPr>
          <p:cNvSpPr txBox="1"/>
          <p:nvPr/>
        </p:nvSpPr>
        <p:spPr>
          <a:xfrm>
            <a:off x="3479914" y="7214486"/>
            <a:ext cx="1061836" cy="861774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1400" dirty="0">
                <a:solidFill>
                  <a:schemeClr val="bg1"/>
                </a:solidFill>
              </a:rPr>
              <a:t>Reject</a:t>
            </a:r>
          </a:p>
          <a:p>
            <a:pPr algn="ctr"/>
            <a:r>
              <a:rPr lang="en-CA" sz="1200" dirty="0">
                <a:solidFill>
                  <a:schemeClr val="bg1"/>
                </a:solidFill>
              </a:rPr>
              <a:t>(send to state referral service)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86979D73-C8FC-40FD-A174-2BC6C49D8A94}"/>
              </a:ext>
            </a:extLst>
          </p:cNvPr>
          <p:cNvSpPr txBox="1"/>
          <p:nvPr/>
        </p:nvSpPr>
        <p:spPr>
          <a:xfrm>
            <a:off x="1426697" y="7204153"/>
            <a:ext cx="895227" cy="307777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1400" dirty="0">
                <a:solidFill>
                  <a:schemeClr val="bg1"/>
                </a:solidFill>
              </a:rPr>
              <a:t>Retained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38205842-D0F3-4B2C-81AD-7B8AAD5BF931}"/>
              </a:ext>
            </a:extLst>
          </p:cNvPr>
          <p:cNvSpPr txBox="1"/>
          <p:nvPr/>
        </p:nvSpPr>
        <p:spPr>
          <a:xfrm>
            <a:off x="4728809" y="7214486"/>
            <a:ext cx="1787858" cy="677108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1400" dirty="0">
                <a:solidFill>
                  <a:schemeClr val="bg1"/>
                </a:solidFill>
              </a:rPr>
              <a:t>Lost </a:t>
            </a:r>
          </a:p>
          <a:p>
            <a:pPr algn="ctr"/>
            <a:r>
              <a:rPr lang="en-CA" sz="1200" dirty="0">
                <a:solidFill>
                  <a:schemeClr val="bg1"/>
                </a:solidFill>
              </a:rPr>
              <a:t>(changed their mind or signed with competitor)</a:t>
            </a:r>
          </a:p>
        </p:txBody>
      </p:sp>
      <p:cxnSp>
        <p:nvCxnSpPr>
          <p:cNvPr id="88" name="Straight Arrow Connector 87">
            <a:extLst>
              <a:ext uri="{FF2B5EF4-FFF2-40B4-BE49-F238E27FC236}">
                <a16:creationId xmlns:a16="http://schemas.microsoft.com/office/drawing/2014/main" id="{6BA7254A-6FD8-474B-A223-0FAF9F983019}"/>
              </a:ext>
            </a:extLst>
          </p:cNvPr>
          <p:cNvCxnSpPr>
            <a:cxnSpLocks/>
          </p:cNvCxnSpPr>
          <p:nvPr/>
        </p:nvCxnSpPr>
        <p:spPr>
          <a:xfrm>
            <a:off x="3379394" y="6097535"/>
            <a:ext cx="0" cy="523719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>
            <a:extLst>
              <a:ext uri="{FF2B5EF4-FFF2-40B4-BE49-F238E27FC236}">
                <a16:creationId xmlns:a16="http://schemas.microsoft.com/office/drawing/2014/main" id="{15AE7455-35AF-49C2-91E3-FC5E95660243}"/>
              </a:ext>
            </a:extLst>
          </p:cNvPr>
          <p:cNvCxnSpPr>
            <a:cxnSpLocks/>
          </p:cNvCxnSpPr>
          <p:nvPr/>
        </p:nvCxnSpPr>
        <p:spPr>
          <a:xfrm>
            <a:off x="1894194" y="6621254"/>
            <a:ext cx="0" cy="582899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Arrow Connector 92">
            <a:extLst>
              <a:ext uri="{FF2B5EF4-FFF2-40B4-BE49-F238E27FC236}">
                <a16:creationId xmlns:a16="http://schemas.microsoft.com/office/drawing/2014/main" id="{DF5CC128-32AF-4F98-85A8-4BC55864D36E}"/>
              </a:ext>
            </a:extLst>
          </p:cNvPr>
          <p:cNvCxnSpPr>
            <a:cxnSpLocks/>
          </p:cNvCxnSpPr>
          <p:nvPr/>
        </p:nvCxnSpPr>
        <p:spPr>
          <a:xfrm>
            <a:off x="2887529" y="6621253"/>
            <a:ext cx="0" cy="582899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B0DE9ABB-779A-46F7-97FF-F30E25D4E68A}"/>
              </a:ext>
            </a:extLst>
          </p:cNvPr>
          <p:cNvCxnSpPr>
            <a:cxnSpLocks/>
          </p:cNvCxnSpPr>
          <p:nvPr/>
        </p:nvCxnSpPr>
        <p:spPr>
          <a:xfrm>
            <a:off x="3919549" y="6621253"/>
            <a:ext cx="0" cy="582899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>
            <a:extLst>
              <a:ext uri="{FF2B5EF4-FFF2-40B4-BE49-F238E27FC236}">
                <a16:creationId xmlns:a16="http://schemas.microsoft.com/office/drawing/2014/main" id="{E79B9FC6-D9CB-49FC-B281-2278CB3B50F4}"/>
              </a:ext>
            </a:extLst>
          </p:cNvPr>
          <p:cNvCxnSpPr>
            <a:cxnSpLocks/>
          </p:cNvCxnSpPr>
          <p:nvPr/>
        </p:nvCxnSpPr>
        <p:spPr>
          <a:xfrm>
            <a:off x="5502749" y="6621253"/>
            <a:ext cx="0" cy="582899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9610AA54-4DE8-48D2-A15D-B7406E417437}"/>
              </a:ext>
            </a:extLst>
          </p:cNvPr>
          <p:cNvSpPr txBox="1"/>
          <p:nvPr/>
        </p:nvSpPr>
        <p:spPr>
          <a:xfrm>
            <a:off x="1328420" y="1099330"/>
            <a:ext cx="5075737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>
                <a:solidFill>
                  <a:schemeClr val="bg1"/>
                </a:solidFill>
              </a:rPr>
              <a:t>Digital Marketing</a:t>
            </a:r>
          </a:p>
        </p:txBody>
      </p:sp>
      <p:cxnSp>
        <p:nvCxnSpPr>
          <p:cNvPr id="107" name="Straight Connector 106">
            <a:extLst>
              <a:ext uri="{FF2B5EF4-FFF2-40B4-BE49-F238E27FC236}">
                <a16:creationId xmlns:a16="http://schemas.microsoft.com/office/drawing/2014/main" id="{6F0CB841-6A33-41E4-A2C9-CE71F25ABF6E}"/>
              </a:ext>
            </a:extLst>
          </p:cNvPr>
          <p:cNvCxnSpPr>
            <a:cxnSpLocks/>
          </p:cNvCxnSpPr>
          <p:nvPr/>
        </p:nvCxnSpPr>
        <p:spPr>
          <a:xfrm>
            <a:off x="1777039" y="1689060"/>
            <a:ext cx="4603024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Arrow Connector 108">
            <a:extLst>
              <a:ext uri="{FF2B5EF4-FFF2-40B4-BE49-F238E27FC236}">
                <a16:creationId xmlns:a16="http://schemas.microsoft.com/office/drawing/2014/main" id="{522FBA9E-672F-43C2-8903-09A9D2B863A3}"/>
              </a:ext>
            </a:extLst>
          </p:cNvPr>
          <p:cNvCxnSpPr>
            <a:cxnSpLocks/>
          </p:cNvCxnSpPr>
          <p:nvPr/>
        </p:nvCxnSpPr>
        <p:spPr>
          <a:xfrm>
            <a:off x="3722679" y="1396947"/>
            <a:ext cx="0" cy="292113"/>
          </a:xfrm>
          <a:prstGeom prst="straightConnector1">
            <a:avLst/>
          </a:prstGeom>
          <a:ln w="25400">
            <a:solidFill>
              <a:schemeClr val="accent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1" name="Straight Arrow Connector 110">
            <a:extLst>
              <a:ext uri="{FF2B5EF4-FFF2-40B4-BE49-F238E27FC236}">
                <a16:creationId xmlns:a16="http://schemas.microsoft.com/office/drawing/2014/main" id="{A2323BD4-9640-4E2D-ABBB-3D1067760AAC}"/>
              </a:ext>
            </a:extLst>
          </p:cNvPr>
          <p:cNvCxnSpPr>
            <a:cxnSpLocks/>
          </p:cNvCxnSpPr>
          <p:nvPr/>
        </p:nvCxnSpPr>
        <p:spPr>
          <a:xfrm>
            <a:off x="5809888" y="1681483"/>
            <a:ext cx="0" cy="309464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10ED2264-CD0F-4458-8A53-C99928F6E287}"/>
              </a:ext>
            </a:extLst>
          </p:cNvPr>
          <p:cNvCxnSpPr>
            <a:cxnSpLocks/>
          </p:cNvCxnSpPr>
          <p:nvPr/>
        </p:nvCxnSpPr>
        <p:spPr>
          <a:xfrm>
            <a:off x="4791738" y="1691643"/>
            <a:ext cx="0" cy="309464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Arrow Connector 112">
            <a:extLst>
              <a:ext uri="{FF2B5EF4-FFF2-40B4-BE49-F238E27FC236}">
                <a16:creationId xmlns:a16="http://schemas.microsoft.com/office/drawing/2014/main" id="{6C886674-4D3D-4BA6-9366-93A8B2CE3828}"/>
              </a:ext>
            </a:extLst>
          </p:cNvPr>
          <p:cNvCxnSpPr>
            <a:cxnSpLocks/>
          </p:cNvCxnSpPr>
          <p:nvPr/>
        </p:nvCxnSpPr>
        <p:spPr>
          <a:xfrm>
            <a:off x="3722679" y="1678900"/>
            <a:ext cx="0" cy="309464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>
            <a:extLst>
              <a:ext uri="{FF2B5EF4-FFF2-40B4-BE49-F238E27FC236}">
                <a16:creationId xmlns:a16="http://schemas.microsoft.com/office/drawing/2014/main" id="{4471325D-AC90-422C-AEF8-A8A26A3286F5}"/>
              </a:ext>
            </a:extLst>
          </p:cNvPr>
          <p:cNvCxnSpPr>
            <a:cxnSpLocks/>
          </p:cNvCxnSpPr>
          <p:nvPr/>
        </p:nvCxnSpPr>
        <p:spPr>
          <a:xfrm>
            <a:off x="2650799" y="1701552"/>
            <a:ext cx="0" cy="309464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Arrow Connector 115">
            <a:extLst>
              <a:ext uri="{FF2B5EF4-FFF2-40B4-BE49-F238E27FC236}">
                <a16:creationId xmlns:a16="http://schemas.microsoft.com/office/drawing/2014/main" id="{CD69BDAF-B423-46F7-B11A-2A3B1A2445A9}"/>
              </a:ext>
            </a:extLst>
          </p:cNvPr>
          <p:cNvCxnSpPr>
            <a:cxnSpLocks/>
          </p:cNvCxnSpPr>
          <p:nvPr/>
        </p:nvCxnSpPr>
        <p:spPr>
          <a:xfrm>
            <a:off x="1796398" y="1693724"/>
            <a:ext cx="0" cy="309464"/>
          </a:xfrm>
          <a:prstGeom prst="straightConnector1">
            <a:avLst/>
          </a:prstGeom>
          <a:ln w="25400">
            <a:solidFill>
              <a:schemeClr val="accent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4" name="Picture 123">
            <a:extLst>
              <a:ext uri="{FF2B5EF4-FFF2-40B4-BE49-F238E27FC236}">
                <a16:creationId xmlns:a16="http://schemas.microsoft.com/office/drawing/2014/main" id="{AA1C6304-B76C-4E47-A288-4F6C0CB1DC7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192" y="8559736"/>
            <a:ext cx="1284715" cy="238116"/>
          </a:xfrm>
          <a:prstGeom prst="rect">
            <a:avLst/>
          </a:prstGeom>
        </p:spPr>
      </p:pic>
      <p:sp>
        <p:nvSpPr>
          <p:cNvPr id="126" name="TextBox 125">
            <a:extLst>
              <a:ext uri="{FF2B5EF4-FFF2-40B4-BE49-F238E27FC236}">
                <a16:creationId xmlns:a16="http://schemas.microsoft.com/office/drawing/2014/main" id="{94EDF4A4-AFBA-47AD-B448-2E5976FCFD3E}"/>
              </a:ext>
            </a:extLst>
          </p:cNvPr>
          <p:cNvSpPr txBox="1"/>
          <p:nvPr/>
        </p:nvSpPr>
        <p:spPr>
          <a:xfrm>
            <a:off x="281832" y="8758318"/>
            <a:ext cx="42599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>
                <a:hlinkClick r:id="rId3"/>
              </a:rPr>
              <a:t>pfoster@pamelapowered.com</a:t>
            </a:r>
            <a:r>
              <a:rPr lang="en-CA" sz="1200" dirty="0"/>
              <a:t> 1-877-593-0505</a:t>
            </a:r>
          </a:p>
        </p:txBody>
      </p:sp>
    </p:spTree>
    <p:extLst>
      <p:ext uri="{BB962C8B-B14F-4D97-AF65-F5344CB8AC3E}">
        <p14:creationId xmlns:p14="http://schemas.microsoft.com/office/powerpoint/2010/main" val="3913062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105</TotalTime>
  <Words>89</Words>
  <Application>Microsoft Office PowerPoint</Application>
  <PresentationFormat>Letter Paper (8.5x11 in)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Pamela Foster</dc:creator>
  <cp:lastModifiedBy>Pamela Foster</cp:lastModifiedBy>
  <cp:revision>20</cp:revision>
  <cp:lastPrinted>2020-07-21T17:40:21Z</cp:lastPrinted>
  <dcterms:created xsi:type="dcterms:W3CDTF">2020-02-04T22:06:15Z</dcterms:created>
  <dcterms:modified xsi:type="dcterms:W3CDTF">2020-07-21T17:43:55Z</dcterms:modified>
</cp:coreProperties>
</file>